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5" r:id="rId8"/>
    <p:sldId id="266" r:id="rId9"/>
    <p:sldId id="263" r:id="rId10"/>
    <p:sldId id="262" r:id="rId11"/>
    <p:sldId id="264" r:id="rId12"/>
    <p:sldId id="267" r:id="rId13"/>
    <p:sldId id="268" r:id="rId14"/>
    <p:sldId id="269" r:id="rId15"/>
    <p:sldId id="274" r:id="rId16"/>
    <p:sldId id="273" r:id="rId17"/>
    <p:sldId id="270" r:id="rId18"/>
    <p:sldId id="271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3"/>
    <p:restoredTop sz="94598"/>
  </p:normalViewPr>
  <p:slideViewPr>
    <p:cSldViewPr snapToGrid="0" snapToObjects="1">
      <p:cViewPr varScale="1">
        <p:scale>
          <a:sx n="127" d="100"/>
          <a:sy n="127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0B3D-5B3B-3C45-B935-2250E2FFD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Data Analysis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3D129-C625-0646-8B67-273C27AD4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Gangadhar Dhulipala</a:t>
            </a:r>
          </a:p>
          <a:p>
            <a:r>
              <a:rPr lang="en-US" dirty="0"/>
              <a:t>DSC530</a:t>
            </a:r>
          </a:p>
        </p:txBody>
      </p:sp>
    </p:spTree>
    <p:extLst>
      <p:ext uri="{BB962C8B-B14F-4D97-AF65-F5344CB8AC3E}">
        <p14:creationId xmlns:p14="http://schemas.microsoft.com/office/powerpoint/2010/main" val="376875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FE26-65BF-824A-985B-78049F80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068" y="93758"/>
            <a:ext cx="8911687" cy="1280890"/>
          </a:xfrm>
        </p:spPr>
        <p:txBody>
          <a:bodyPr/>
          <a:lstStyle/>
          <a:p>
            <a:r>
              <a:rPr lang="en-US" dirty="0"/>
              <a:t>PMF’s for each of the five variables between year 2014 and 2016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CC16A-7542-9844-B41A-DC8679FA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06" y="1374648"/>
            <a:ext cx="3142234" cy="2356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968B33-4F94-1640-8184-D8367E681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40" y="1406694"/>
            <a:ext cx="3193402" cy="229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4CA4BB-2862-AD43-BC83-34D88922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43" y="1406694"/>
            <a:ext cx="3445142" cy="2324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A1F4B-E35A-E44E-8155-6A02D4D6C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006" y="3868077"/>
            <a:ext cx="3319272" cy="2125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1575E-3CD5-724E-BC20-3A6391C70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226" y="3867551"/>
            <a:ext cx="3108861" cy="2125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E57FF0-F70E-514C-8C82-DE669478EEBD}"/>
              </a:ext>
            </a:extLst>
          </p:cNvPr>
          <p:cNvSpPr txBox="1"/>
          <p:nvPr/>
        </p:nvSpPr>
        <p:spPr>
          <a:xfrm>
            <a:off x="1248118" y="6130120"/>
            <a:ext cx="1110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PMF graphs did not show any clear difference in terms of variables between 2014 and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1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E456-30C7-A34E-A2E2-09E3C8BB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372" y="121190"/>
            <a:ext cx="8911687" cy="1280890"/>
          </a:xfrm>
        </p:spPr>
        <p:txBody>
          <a:bodyPr/>
          <a:lstStyle/>
          <a:p>
            <a:r>
              <a:rPr lang="en-US" dirty="0"/>
              <a:t>CDF’s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E8279-EAA8-504B-A035-58C7148B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442" y="761635"/>
            <a:ext cx="3454655" cy="2210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1A3831-6193-6245-8706-6A156EF8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582" y="761635"/>
            <a:ext cx="3598418" cy="2283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BC4EE-1A61-224A-AEAD-BED0D61E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789" y="3192228"/>
            <a:ext cx="3378455" cy="2237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68020-146E-5E4D-B3D2-C94C941F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441" y="3192228"/>
            <a:ext cx="3454655" cy="223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8F7144-9B82-634C-9E96-808849A1C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7293" y="3192228"/>
            <a:ext cx="3482596" cy="2237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0A6FC-049D-FD45-9662-1C608C3E3234}"/>
              </a:ext>
            </a:extLst>
          </p:cNvPr>
          <p:cNvSpPr txBox="1"/>
          <p:nvPr/>
        </p:nvSpPr>
        <p:spPr>
          <a:xfrm>
            <a:off x="782788" y="5429968"/>
            <a:ext cx="11546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Relative to the histograms and PDF’s, CDF clearly shows that there are differences between </a:t>
            </a:r>
          </a:p>
          <a:p>
            <a:r>
              <a:rPr lang="en-US" dirty="0"/>
              <a:t>    Average Temperature, Dew Point Avg, Average Humidity and Average Wind Speed </a:t>
            </a:r>
          </a:p>
          <a:p>
            <a:r>
              <a:rPr lang="en-US" dirty="0"/>
              <a:t>    between 2014 and 2016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On the other hand, Average Sea Level Pressure and Average Visibility did not show any differences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80283F-D0A9-3F46-BBC7-6CAA173A8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348" y="761634"/>
            <a:ext cx="3398267" cy="22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6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1F51-2AF5-AD41-9531-23B0DE05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92" y="157766"/>
            <a:ext cx="8911687" cy="1280890"/>
          </a:xfrm>
        </p:spPr>
        <p:txBody>
          <a:bodyPr/>
          <a:lstStyle/>
          <a:p>
            <a:r>
              <a:rPr lang="en-US" dirty="0"/>
              <a:t>Analytical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B23E0-ACDA-474E-BDBC-0DA22860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63" y="923036"/>
            <a:ext cx="3720092" cy="2624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C736BC-A68A-C343-A1A0-9EC502D6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71" y="3789056"/>
            <a:ext cx="3563385" cy="2546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93EAD-7B1F-EF4F-BF08-5E51588F0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944" y="923036"/>
            <a:ext cx="3738975" cy="2624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E4CFD-72D2-2942-926F-35F2F929D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37" y="3697039"/>
            <a:ext cx="3860187" cy="26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8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71EA2-AC56-C641-B25A-676DF618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34" y="1069340"/>
            <a:ext cx="3707638" cy="264967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E2975F6-C30A-2743-8EC7-EBDE54B3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92" y="157766"/>
            <a:ext cx="8911687" cy="1280890"/>
          </a:xfrm>
        </p:spPr>
        <p:txBody>
          <a:bodyPr/>
          <a:lstStyle/>
          <a:p>
            <a:r>
              <a:rPr lang="en-US" dirty="0"/>
              <a:t>Analytical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5F245-FEBC-4348-BDA9-2AC14B94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42" y="1069340"/>
            <a:ext cx="3745762" cy="264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25496-7B36-A54C-A1CB-5275D0E6A4B2}"/>
              </a:ext>
            </a:extLst>
          </p:cNvPr>
          <p:cNvSpPr txBox="1"/>
          <p:nvPr/>
        </p:nvSpPr>
        <p:spPr>
          <a:xfrm>
            <a:off x="2304288" y="4590288"/>
            <a:ext cx="90893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analytical distribution graphs: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Avg Temp at higher values deviated from normal distribution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Avg humidity percent data follows normal distribution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Avg sea level pressure also deviated from normal distribution at higher values</a:t>
            </a:r>
          </a:p>
        </p:txBody>
      </p:sp>
    </p:spTree>
    <p:extLst>
      <p:ext uri="{BB962C8B-B14F-4D97-AF65-F5344CB8AC3E}">
        <p14:creationId xmlns:p14="http://schemas.microsoft.com/office/powerpoint/2010/main" val="326033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681F-5C5A-684F-BF38-DA4F4480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139478"/>
            <a:ext cx="8911687" cy="1280890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5093C-7BEF-E643-9224-6ADB4178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98" y="1072388"/>
            <a:ext cx="4301998" cy="2941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D4A34-EF6A-7049-8BD1-AC5E6AC2F553}"/>
              </a:ext>
            </a:extLst>
          </p:cNvPr>
          <p:cNvSpPr txBox="1"/>
          <p:nvPr/>
        </p:nvSpPr>
        <p:spPr>
          <a:xfrm>
            <a:off x="2450592" y="4224528"/>
            <a:ext cx="4674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Covariance: 186.5</a:t>
            </a:r>
          </a:p>
          <a:p>
            <a:r>
              <a:rPr lang="en-US" dirty="0"/>
              <a:t>Pearsons Correlation Coefficient: 0.895</a:t>
            </a:r>
          </a:p>
          <a:p>
            <a:r>
              <a:rPr lang="en-US" dirty="0"/>
              <a:t>Spearman Correlation Coefficient: 0.890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70DA0-5C76-1745-9D30-DEB412F1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486" y="1060627"/>
            <a:ext cx="4385818" cy="2953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3B4B4-196A-ED40-8FB5-76C0813D9666}"/>
              </a:ext>
            </a:extLst>
          </p:cNvPr>
          <p:cNvSpPr txBox="1"/>
          <p:nvPr/>
        </p:nvSpPr>
        <p:spPr>
          <a:xfrm>
            <a:off x="7517322" y="4196599"/>
            <a:ext cx="4623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Covariance: 5.67</a:t>
            </a:r>
          </a:p>
          <a:p>
            <a:r>
              <a:rPr lang="en-US" dirty="0"/>
              <a:t>Pearsons Correlation Coefficient: 0.03</a:t>
            </a:r>
          </a:p>
          <a:p>
            <a:r>
              <a:rPr lang="en-US" dirty="0"/>
              <a:t>Spearman Correlation Coefficient: -0.01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04B4E-74B9-8D41-BCB0-EF0B52292C84}"/>
              </a:ext>
            </a:extLst>
          </p:cNvPr>
          <p:cNvSpPr/>
          <p:nvPr/>
        </p:nvSpPr>
        <p:spPr>
          <a:xfrm>
            <a:off x="2014086" y="5503101"/>
            <a:ext cx="9701695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/>
              <a:t>✓ The above graphs and correlation coefficient clearly indicates that there is a clear </a:t>
            </a:r>
          </a:p>
          <a:p>
            <a:r>
              <a:rPr lang="en-US" dirty="0"/>
              <a:t>linear relationship between the independent variable Temp Avg F and Independent </a:t>
            </a:r>
          </a:p>
          <a:p>
            <a:r>
              <a:rPr lang="en-US" dirty="0"/>
              <a:t>variable DewPointAvgF. Hence going forward, I used Avg Temp versus Dew Point Avg</a:t>
            </a:r>
          </a:p>
        </p:txBody>
      </p:sp>
    </p:spTree>
    <p:extLst>
      <p:ext uri="{BB962C8B-B14F-4D97-AF65-F5344CB8AC3E}">
        <p14:creationId xmlns:p14="http://schemas.microsoft.com/office/powerpoint/2010/main" val="287079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65A3-D652-2042-BADE-D14297B5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310" y="121693"/>
            <a:ext cx="8911687" cy="1280890"/>
          </a:xfrm>
        </p:spPr>
        <p:txBody>
          <a:bodyPr/>
          <a:lstStyle/>
          <a:p>
            <a:r>
              <a:rPr lang="en-US" dirty="0"/>
              <a:t>Fitting Least Squares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932BF-E75E-F140-B6F2-B4B43D6D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5" y="762138"/>
            <a:ext cx="8540650" cy="3950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B9A6B-AD8F-0540-A375-A9EEAEB9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5" y="4782632"/>
            <a:ext cx="8540651" cy="2004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67706-D28A-844E-B502-7E3002E06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228" y="725442"/>
            <a:ext cx="3950607" cy="270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B3EF-C402-F64E-ABA1-B2402C14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779" y="101596"/>
            <a:ext cx="8911687" cy="1280890"/>
          </a:xfrm>
        </p:spPr>
        <p:txBody>
          <a:bodyPr/>
          <a:lstStyle/>
          <a:p>
            <a:r>
              <a:rPr lang="en-US" dirty="0"/>
              <a:t>Fitting Least Squares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5B1D4-16B0-8547-A2B8-F83D30A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79" y="1619153"/>
            <a:ext cx="8944860" cy="3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BDF-3BA8-7741-868F-BD054BAC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683" y="212129"/>
            <a:ext cx="8911687" cy="1280890"/>
          </a:xfrm>
        </p:spPr>
        <p:txBody>
          <a:bodyPr/>
          <a:lstStyle/>
          <a:p>
            <a:r>
              <a:rPr lang="en-US" dirty="0"/>
              <a:t>Difference in 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7F28F-95A2-D64F-AEE5-4D537B189320}"/>
              </a:ext>
            </a:extLst>
          </p:cNvPr>
          <p:cNvSpPr txBox="1"/>
          <p:nvPr/>
        </p:nvSpPr>
        <p:spPr>
          <a:xfrm>
            <a:off x="2451798" y="1009275"/>
            <a:ext cx="935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The goal is to find out if there is any statistically difference in means between the </a:t>
            </a:r>
          </a:p>
          <a:p>
            <a:r>
              <a:rPr lang="en-US" dirty="0"/>
              <a:t>  variables when compared to the values in 2014 to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9D41-7B51-8147-9702-4B0007061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97"/>
          <a:stretch/>
        </p:blipFill>
        <p:spPr>
          <a:xfrm>
            <a:off x="2622620" y="1818194"/>
            <a:ext cx="5426877" cy="2924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3CCFDE-0A32-6A43-B3E9-D550B661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683" y="5456813"/>
            <a:ext cx="76962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8EFA3-53D9-F240-9AA0-8A5CA059B4BA}"/>
              </a:ext>
            </a:extLst>
          </p:cNvPr>
          <p:cNvSpPr txBox="1"/>
          <p:nvPr/>
        </p:nvSpPr>
        <p:spPr>
          <a:xfrm>
            <a:off x="2451798" y="508748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 Temp</a:t>
            </a:r>
          </a:p>
        </p:txBody>
      </p:sp>
    </p:spTree>
    <p:extLst>
      <p:ext uri="{BB962C8B-B14F-4D97-AF65-F5344CB8AC3E}">
        <p14:creationId xmlns:p14="http://schemas.microsoft.com/office/powerpoint/2010/main" val="222298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A66C-7CF5-6443-833D-6B14BFD4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843" y="101596"/>
            <a:ext cx="8911687" cy="1280890"/>
          </a:xfrm>
        </p:spPr>
        <p:txBody>
          <a:bodyPr/>
          <a:lstStyle/>
          <a:p>
            <a:r>
              <a:rPr lang="en-US" dirty="0"/>
              <a:t>Difference in Means Continued…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0C2B0-2173-3D48-A91E-66B96555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91" y="1946728"/>
            <a:ext cx="8242300" cy="139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CBF84B-C354-F340-8FC4-B75C71468FF5}"/>
              </a:ext>
            </a:extLst>
          </p:cNvPr>
          <p:cNvSpPr txBox="1"/>
          <p:nvPr/>
        </p:nvSpPr>
        <p:spPr>
          <a:xfrm>
            <a:off x="2793891" y="1577396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 Point Avg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641E4-498D-834A-9B33-421D435C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919" y="4063706"/>
            <a:ext cx="8524243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DC1BC9-3062-4B4C-AC45-755D63358229}"/>
              </a:ext>
            </a:extLst>
          </p:cNvPr>
          <p:cNvSpPr txBox="1"/>
          <p:nvPr/>
        </p:nvSpPr>
        <p:spPr>
          <a:xfrm>
            <a:off x="2624744" y="3694374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Humidity Avg Percent</a:t>
            </a:r>
          </a:p>
        </p:txBody>
      </p:sp>
    </p:spTree>
    <p:extLst>
      <p:ext uri="{BB962C8B-B14F-4D97-AF65-F5344CB8AC3E}">
        <p14:creationId xmlns:p14="http://schemas.microsoft.com/office/powerpoint/2010/main" val="246982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9A0E-8924-6545-9B87-1128C702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118" y="262369"/>
            <a:ext cx="8911687" cy="1280890"/>
          </a:xfrm>
        </p:spPr>
        <p:txBody>
          <a:bodyPr/>
          <a:lstStyle/>
          <a:p>
            <a:r>
              <a:rPr lang="en-US" dirty="0"/>
              <a:t>Difference in Means Continued…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7F98D-C0C6-F748-A337-DA0EA0BE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06" y="1543259"/>
            <a:ext cx="9550622" cy="1232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67D9A-179E-BF4F-900F-5EB48294403C}"/>
              </a:ext>
            </a:extLst>
          </p:cNvPr>
          <p:cNvSpPr txBox="1"/>
          <p:nvPr/>
        </p:nvSpPr>
        <p:spPr>
          <a:xfrm>
            <a:off x="2316709" y="1173927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 Sea Level Pressure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3A856-2DCD-3E4C-B841-D2568C038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09" y="3370891"/>
            <a:ext cx="97155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48B95-DF5D-4441-B854-4AAF073985FD}"/>
              </a:ext>
            </a:extLst>
          </p:cNvPr>
          <p:cNvSpPr txBox="1"/>
          <p:nvPr/>
        </p:nvSpPr>
        <p:spPr>
          <a:xfrm>
            <a:off x="2217901" y="3001559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 Visibility in Miles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56BAD-E9F8-AC4A-8F2C-2716DBE59F18}"/>
              </a:ext>
            </a:extLst>
          </p:cNvPr>
          <p:cNvSpPr txBox="1"/>
          <p:nvPr/>
        </p:nvSpPr>
        <p:spPr>
          <a:xfrm>
            <a:off x="1741178" y="5426111"/>
            <a:ext cx="10211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P values, it is obvious that among the five variable there is statistically </a:t>
            </a:r>
          </a:p>
          <a:p>
            <a:r>
              <a:rPr lang="en-US" dirty="0"/>
              <a:t>    significant differences between the year 2014 and 2016 is for Avg Temp, Avg Dew Point</a:t>
            </a:r>
          </a:p>
          <a:p>
            <a:r>
              <a:rPr lang="en-US" dirty="0"/>
              <a:t>    and average humidity</a:t>
            </a:r>
          </a:p>
        </p:txBody>
      </p:sp>
    </p:spTree>
    <p:extLst>
      <p:ext uri="{BB962C8B-B14F-4D97-AF65-F5344CB8AC3E}">
        <p14:creationId xmlns:p14="http://schemas.microsoft.com/office/powerpoint/2010/main" val="281627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0477-1984-E64C-9232-45132E27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388" y="11204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Goal: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Climate change has been a major issue that we are hearing and facing a lot.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this reason, I picked the “Austin Weather Data Set” that has weather data from 2013 to 2017.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Among these, I picked the dataset from 2014 and 2016 as full 365 days data was available for these years. </a:t>
            </a:r>
          </a:p>
        </p:txBody>
      </p:sp>
    </p:spTree>
    <p:extLst>
      <p:ext uri="{BB962C8B-B14F-4D97-AF65-F5344CB8AC3E}">
        <p14:creationId xmlns:p14="http://schemas.microsoft.com/office/powerpoint/2010/main" val="3227336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E267-C885-C846-94A6-E26CC0CB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06" y="443240"/>
            <a:ext cx="8911687" cy="128089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552DB-EB04-104D-BE3C-BF9267F2CE7E}"/>
              </a:ext>
            </a:extLst>
          </p:cNvPr>
          <p:cNvSpPr txBox="1"/>
          <p:nvPr/>
        </p:nvSpPr>
        <p:spPr>
          <a:xfrm>
            <a:off x="1898441" y="1469125"/>
            <a:ext cx="1017297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Over all the goal of the project is to identify if there are any changes in the weather </a:t>
            </a:r>
          </a:p>
          <a:p>
            <a:r>
              <a:rPr lang="en-US" dirty="0"/>
              <a:t>     conditions between the data from the year 2014 to 2016.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Histograms, MPF and CDF’s corresponding to these variables were plotted. Further the</a:t>
            </a:r>
          </a:p>
          <a:p>
            <a:r>
              <a:rPr lang="en-US" dirty="0"/>
              <a:t>    data fit to analytical models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Linear regression analysis was performed to understand if there is any linear relationship</a:t>
            </a:r>
          </a:p>
          <a:p>
            <a:r>
              <a:rPr lang="en-US" dirty="0"/>
              <a:t>    between the  average temperature and average dew point temperature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Among the variables selected Avg Temp, Avg Dew Point and average humidity </a:t>
            </a:r>
          </a:p>
          <a:p>
            <a:r>
              <a:rPr lang="en-US" dirty="0"/>
              <a:t>     show statistically different signal between the year 2014 and 2016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other two variables, Average visibility and Avg sea level pressure did not show any </a:t>
            </a:r>
          </a:p>
          <a:p>
            <a:r>
              <a:rPr lang="en-US" dirty="0"/>
              <a:t>     statistically significant differences.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BCA9-65C6-DD41-80E7-404FF4F3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Goal: Contd…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960D5-5417-BE4A-B1C9-5693F316740D}"/>
              </a:ext>
            </a:extLst>
          </p:cNvPr>
          <p:cNvSpPr txBox="1"/>
          <p:nvPr/>
        </p:nvSpPr>
        <p:spPr>
          <a:xfrm>
            <a:off x="2450592" y="2746248"/>
            <a:ext cx="9674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key goal of the project is to identify if there is any difference</a:t>
            </a:r>
          </a:p>
          <a:p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between the weather conditions that were observed between </a:t>
            </a:r>
          </a:p>
          <a:p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year 2014 and 2016.</a:t>
            </a:r>
          </a:p>
        </p:txBody>
      </p:sp>
    </p:spTree>
    <p:extLst>
      <p:ext uri="{BB962C8B-B14F-4D97-AF65-F5344CB8AC3E}">
        <p14:creationId xmlns:p14="http://schemas.microsoft.com/office/powerpoint/2010/main" val="387211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3DBE-9A8E-7046-BF27-822AA302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– Austin Weather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C4624-0631-F445-88CF-01090E5A48DC}"/>
              </a:ext>
            </a:extLst>
          </p:cNvPr>
          <p:cNvSpPr txBox="1"/>
          <p:nvPr/>
        </p:nvSpPr>
        <p:spPr>
          <a:xfrm>
            <a:off x="2592924" y="1539240"/>
            <a:ext cx="527900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There are about 21 variables in the dataset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Date object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TempHighF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TempAvgF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TempLowF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DewPointHighF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DewPointAvgF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DewPointLowF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HumidityHighPercent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HumidityAvgPercent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HumidityLowPercent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SeaLevelPressureHighInches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SeaLevelPressureAvgInches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SeaLevelPressureLowInches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VisibilityHighMiles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VisibilityAvgMiles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VisibilityLowMiles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46727-4295-5D43-BB49-84D70A517338}"/>
              </a:ext>
            </a:extLst>
          </p:cNvPr>
          <p:cNvSpPr txBox="1"/>
          <p:nvPr/>
        </p:nvSpPr>
        <p:spPr>
          <a:xfrm>
            <a:off x="7333488" y="2081466"/>
            <a:ext cx="3078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WindHighMPH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WindAvgMPH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WindGustMPH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PrecipitationSumInches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95245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F5FE-768B-2A44-A13D-B54B08A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Selected for the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797FD-5520-644A-A77A-9A6A3AF795F3}"/>
              </a:ext>
            </a:extLst>
          </p:cNvPr>
          <p:cNvSpPr txBox="1"/>
          <p:nvPr/>
        </p:nvSpPr>
        <p:spPr>
          <a:xfrm>
            <a:off x="2551219" y="1837944"/>
            <a:ext cx="964078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As we can see in the variables listed, there are representations for low, average and </a:t>
            </a:r>
          </a:p>
          <a:p>
            <a:pPr algn="just"/>
            <a:r>
              <a:rPr lang="en-US" dirty="0"/>
              <a:t>medium values. To simplify the dataset and at the same time to capture all the </a:t>
            </a:r>
          </a:p>
          <a:p>
            <a:pPr algn="just"/>
            <a:r>
              <a:rPr lang="en-US" dirty="0"/>
              <a:t>Information related to climate changes between 2014 and 2016 following variables </a:t>
            </a:r>
          </a:p>
          <a:p>
            <a:pPr algn="just"/>
            <a:r>
              <a:rPr lang="en-US" dirty="0"/>
              <a:t>are selected for further analysis: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TempAvgF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DewPointAvgF 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HumidityAvgPercent 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SeaLevelPressureAvgInches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VisibilityAvgMiles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WindAvgMPH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1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BFC7-3E74-5E40-9473-7D6564DB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F7225-70B6-6B49-A15E-09B5BA364785}"/>
              </a:ext>
            </a:extLst>
          </p:cNvPr>
          <p:cNvSpPr txBox="1"/>
          <p:nvPr/>
        </p:nvSpPr>
        <p:spPr>
          <a:xfrm>
            <a:off x="2592924" y="1905000"/>
            <a:ext cx="91550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TempAvgF : The average temperature in Fahrenheit on a given day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DewPointAvgF :  The temperature to which air has to be cooled to achieve a </a:t>
            </a:r>
          </a:p>
          <a:p>
            <a:pPr algn="just"/>
            <a:r>
              <a:rPr lang="en-US" dirty="0"/>
              <a:t>     relative humidity of 100%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HumidityAvgPercent: The average humidity percentage on a given day 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SeaLevelPressureAvgInches: Average sea level pressure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VisibilityAvgMiles: Average visibility on a given day in Miles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WindAvgMPH : Average wind speed in MPH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3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3BDE-A833-4640-B203-D6DDF388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076" y="148622"/>
            <a:ext cx="8911687" cy="1280890"/>
          </a:xfrm>
        </p:spPr>
        <p:txBody>
          <a:bodyPr/>
          <a:lstStyle/>
          <a:p>
            <a:r>
              <a:rPr lang="en-US" dirty="0"/>
              <a:t>Outlier Analysis Using 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B0714-B3E0-1346-A9A2-93E4D5C2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26" y="894020"/>
            <a:ext cx="3508859" cy="2621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B350E-7B81-CA41-9997-14E1D589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646" y="935348"/>
            <a:ext cx="3471985" cy="259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72430-D8CD-8F4B-BA3E-0C24650A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13" y="3515808"/>
            <a:ext cx="3467811" cy="2569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C79AC-5711-194B-AA7D-A83B3D66E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270" y="3511533"/>
            <a:ext cx="3444553" cy="2573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5F020-0C24-664B-97FF-A0764594D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692" y="923709"/>
            <a:ext cx="3621595" cy="2617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AE856-2FB3-B346-B3FC-BE0F39DFBBFD}"/>
              </a:ext>
            </a:extLst>
          </p:cNvPr>
          <p:cNvSpPr txBox="1"/>
          <p:nvPr/>
        </p:nvSpPr>
        <p:spPr>
          <a:xfrm>
            <a:off x="1225372" y="6000436"/>
            <a:ext cx="11216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 can see box plots show some of them as outliers. Even though these points are shown as </a:t>
            </a:r>
          </a:p>
          <a:p>
            <a:r>
              <a:rPr lang="en-US" dirty="0"/>
              <a:t>statistically outliers they are still included in the analysis because this kind of variability really normal </a:t>
            </a:r>
          </a:p>
          <a:p>
            <a:r>
              <a:rPr lang="en-US" dirty="0"/>
              <a:t>in a temperature dataset</a:t>
            </a:r>
          </a:p>
        </p:txBody>
      </p:sp>
    </p:spTree>
    <p:extLst>
      <p:ext uri="{BB962C8B-B14F-4D97-AF65-F5344CB8AC3E}">
        <p14:creationId xmlns:p14="http://schemas.microsoft.com/office/powerpoint/2010/main" val="92454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AB40-4F78-1740-9ED3-C6198C2B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972" y="75470"/>
            <a:ext cx="8911687" cy="1280890"/>
          </a:xfrm>
        </p:spPr>
        <p:txBody>
          <a:bodyPr/>
          <a:lstStyle/>
          <a:p>
            <a:r>
              <a:rPr lang="en-US" dirty="0"/>
              <a:t>Descriptive Statistics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9A359F-D61D-C542-8456-7765EA8E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972" y="1264920"/>
            <a:ext cx="9058420" cy="36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5109-DE75-3147-B49E-DBEFC43E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356" y="185198"/>
            <a:ext cx="8911687" cy="1280890"/>
          </a:xfrm>
        </p:spPr>
        <p:txBody>
          <a:bodyPr/>
          <a:lstStyle/>
          <a:p>
            <a:r>
              <a:rPr lang="en-US" dirty="0"/>
              <a:t>Histograms for the variables between 2014 and 2106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C3A5-85DF-0E42-8839-B0D35C22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44" y="1466088"/>
            <a:ext cx="3218350" cy="2161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2E7E4-4186-3C42-A6A1-74224AD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485" y="1478183"/>
            <a:ext cx="3308446" cy="213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43BA5-623B-C947-814D-A91A2E53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347" y="1431483"/>
            <a:ext cx="3287317" cy="2179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78AB3-65F7-9242-860D-1D95AF217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356" y="4029351"/>
            <a:ext cx="3229190" cy="2169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08E2A-1CF8-9447-BF7B-016887DA3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698" y="4029351"/>
            <a:ext cx="3238342" cy="2197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F83B73-C015-5B4C-8BA9-15D7A87F0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888" y="4029351"/>
            <a:ext cx="3188776" cy="2197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E58B5-638B-BF46-B4A8-B0AADFE4781F}"/>
              </a:ext>
            </a:extLst>
          </p:cNvPr>
          <p:cNvSpPr txBox="1"/>
          <p:nvPr/>
        </p:nvSpPr>
        <p:spPr>
          <a:xfrm>
            <a:off x="2779776" y="6415230"/>
            <a:ext cx="724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Overall the histograms between year 2014 and 2016 are similar</a:t>
            </a:r>
          </a:p>
        </p:txBody>
      </p:sp>
    </p:spTree>
    <p:extLst>
      <p:ext uri="{BB962C8B-B14F-4D97-AF65-F5344CB8AC3E}">
        <p14:creationId xmlns:p14="http://schemas.microsoft.com/office/powerpoint/2010/main" val="25326640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1439</TotalTime>
  <Words>685</Words>
  <Application>Microsoft Macintosh PowerPoint</Application>
  <PresentationFormat>Widescreen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Wingdings</vt:lpstr>
      <vt:lpstr>Wingdings 3</vt:lpstr>
      <vt:lpstr>Wisp</vt:lpstr>
      <vt:lpstr>Exploratory Data Analysis Final Project</vt:lpstr>
      <vt:lpstr>Project Goal:  Climate change has been a major issue that we are hearing and facing a lot.  For this reason, I picked the “Austin Weather Data Set” that has weather data from 2013 to 2017.  Among these, I picked the dataset from 2014 and 2016 as full 365 days data was available for these years. </vt:lpstr>
      <vt:lpstr>Project Goal: Contd… </vt:lpstr>
      <vt:lpstr>Project – Austin Weather Data Analysis</vt:lpstr>
      <vt:lpstr>Variables Selected for the Analysis</vt:lpstr>
      <vt:lpstr>Variables Description</vt:lpstr>
      <vt:lpstr>Outlier Analysis Using Box Plots</vt:lpstr>
      <vt:lpstr>Descriptive Statistics </vt:lpstr>
      <vt:lpstr>Histograms for the variables between 2014 and 2106</vt:lpstr>
      <vt:lpstr>PMF’s for each of the five variables between year 2014 and 2016</vt:lpstr>
      <vt:lpstr>CDF’s</vt:lpstr>
      <vt:lpstr>Analytical Distribution</vt:lpstr>
      <vt:lpstr>Analytical Distribution</vt:lpstr>
      <vt:lpstr>Linear Regression</vt:lpstr>
      <vt:lpstr>Fitting Least Squares</vt:lpstr>
      <vt:lpstr>Fitting Least Squares</vt:lpstr>
      <vt:lpstr>Difference in Means</vt:lpstr>
      <vt:lpstr>Difference in Means Continued…</vt:lpstr>
      <vt:lpstr>Difference in Means Continued…</vt:lpstr>
      <vt:lpstr>Summary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Final Project</dc:title>
  <dc:creator>Gangadhar Dhulipala</dc:creator>
  <cp:lastModifiedBy>Gangadhar Dhulipala</cp:lastModifiedBy>
  <cp:revision>27</cp:revision>
  <dcterms:created xsi:type="dcterms:W3CDTF">2019-02-28T01:26:13Z</dcterms:created>
  <dcterms:modified xsi:type="dcterms:W3CDTF">2019-03-01T01:25:51Z</dcterms:modified>
</cp:coreProperties>
</file>